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A9191-4287-AD47-8D07-5B09EC56F57A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ACEFC-9714-EA4C-BA14-1F9881F54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5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F2BF-0DD4-9E4E-9DFF-53B3E37DC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7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2FE39E0-8E67-B343-B869-E6CADF788399}" type="slidenum">
              <a:rPr lang="en-GB"/>
              <a:pPr>
                <a:defRPr/>
              </a:pPr>
              <a:t>10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Times" charset="0"/>
              <a:buNone/>
              <a:defRPr/>
            </a:pPr>
            <a:endParaRPr lang="en-GB" dirty="0" smtClean="0">
              <a:latin typeface="Times" charset="0"/>
              <a:cs typeface="msmincho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</a:t>
            </a:r>
            <a:r>
              <a:rPr lang="en-US" baseline="0" dirty="0" smtClean="0"/>
              <a:t> on this for residents (</a:t>
            </a:r>
            <a:r>
              <a:rPr lang="en-US" baseline="0" dirty="0" err="1" smtClean="0"/>
              <a:t>Julien</a:t>
            </a:r>
            <a:r>
              <a:rPr lang="en-US" baseline="0" dirty="0" smtClean="0"/>
              <a:t>, Mark, Jessica, Rachel)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F2BF-0DD4-9E4E-9DFF-53B3E37DC1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8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F2BF-0DD4-9E4E-9DFF-53B3E37DC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2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F2BF-0DD4-9E4E-9DFF-53B3E37DC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... and more ...</a:t>
            </a:r>
            <a:r>
              <a:rPr lang="en-US" baseline="0" dirty="0" smtClean="0"/>
              <a:t> </a:t>
            </a:r>
            <a:r>
              <a:rPr lang="en-US" dirty="0" smtClean="0"/>
              <a:t>Ocean</a:t>
            </a:r>
            <a:r>
              <a:rPr lang="en-US" baseline="0" dirty="0" smtClean="0"/>
              <a:t> Tipping Points, Gulf of Alaska, </a:t>
            </a:r>
            <a:r>
              <a:rPr lang="en-US" baseline="0" dirty="0" err="1" smtClean="0"/>
              <a:t>Vegbank</a:t>
            </a:r>
            <a:r>
              <a:rPr lang="en-US" baseline="0" dirty="0" smtClean="0"/>
              <a:t>, KNB, BIEN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F2BF-0DD4-9E4E-9DFF-53B3E37DC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7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49449F0-0AC0-B848-B287-2772F87689D9}" type="slidenum">
              <a:rPr lang="en-GB"/>
              <a:pPr>
                <a:defRPr/>
              </a:pPr>
              <a:t>6</a:t>
            </a:fld>
            <a:endParaRPr lang="en-GB"/>
          </a:p>
        </p:txBody>
      </p:sp>
      <p:sp>
        <p:nvSpPr>
          <p:cNvPr id="18433" name="Text Box 2049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050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FF12F2E-7D68-7747-8D79-05816D10B0C2}" type="slidenum">
              <a:rPr lang="en-GB"/>
              <a:pPr>
                <a:defRPr/>
              </a:pPr>
              <a:t>7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Times" charset="0"/>
              <a:buNone/>
              <a:defRPr/>
            </a:pPr>
            <a:endParaRPr lang="en-GB" dirty="0" smtClean="0">
              <a:latin typeface="Times" charset="0"/>
              <a:cs typeface="msmincho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C2349F7-5BB3-DC44-8B16-7B6BDDBF670D}" type="slidenum">
              <a:rPr lang="en-GB"/>
              <a:pPr>
                <a:defRPr/>
              </a:pPr>
              <a:t>8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Times" charset="0"/>
              <a:buNone/>
              <a:defRPr/>
            </a:pPr>
            <a:endParaRPr lang="en-GB" dirty="0" smtClean="0">
              <a:latin typeface="Times" charset="0"/>
              <a:cs typeface="msmincho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8E31EDA-B1CB-054E-9AFC-2E23BD7BB1FE}" type="slidenum">
              <a:rPr lang="en-GB"/>
              <a:pPr>
                <a:defRPr/>
              </a:pPr>
              <a:t>9</a:t>
            </a:fld>
            <a:endParaRPr lang="en-GB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450"/>
              </a:spcBef>
              <a:buFont typeface="Times" charset="0"/>
              <a:buNone/>
              <a:defRPr/>
            </a:pPr>
            <a:endParaRPr lang="en-GB" dirty="0" smtClean="0">
              <a:latin typeface="Times" charset="0"/>
              <a:cs typeface="msmincho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4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4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5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0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7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8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E7592-2FD3-8940-BDE0-79CFACA5855B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30B2-C04B-6645-B6F4-1BBFF5B35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nceas.ucsb.edu" TargetMode="External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87672" y="342912"/>
            <a:ext cx="8991600" cy="1600200"/>
          </a:xfrm>
        </p:spPr>
        <p:txBody>
          <a:bodyPr>
            <a:normAutofit/>
          </a:bodyPr>
          <a:lstStyle/>
          <a:p>
            <a:pPr algn="ctr"/>
            <a:r>
              <a:rPr lang="en-US" b="1" i="1" dirty="0" smtClean="0"/>
              <a:t>Welcome to NCEAS!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57" y="2232527"/>
            <a:ext cx="6594666" cy="465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0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133679" y="616453"/>
            <a:ext cx="7579895" cy="677108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Informatics/Database Support</a:t>
            </a:r>
            <a:endParaRPr lang="en-GB" sz="2400" i="1" dirty="0" smtClean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6368" y="2225093"/>
            <a:ext cx="8686800" cy="4525963"/>
          </a:xfrm>
        </p:spPr>
        <p:txBody>
          <a:bodyPr/>
          <a:lstStyle/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Storage and backups (if &gt; 100GB, let us know)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Data modeling, and database creation</a:t>
            </a:r>
          </a:p>
          <a:p>
            <a:pPr lvl="1">
              <a:defRPr/>
            </a:pPr>
            <a:r>
              <a:rPr lang="en-US" dirty="0">
                <a:latin typeface="Tahoma"/>
                <a:cs typeface="Tahoma"/>
              </a:rPr>
              <a:t>Data preservation, metadata, and </a:t>
            </a:r>
            <a:r>
              <a:rPr lang="en-US" dirty="0" smtClean="0">
                <a:latin typeface="Tahoma"/>
                <a:cs typeface="Tahoma"/>
              </a:rPr>
              <a:t>archiving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Assist with data discovery/integration challenges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Shared file/document/data access</a:t>
            </a:r>
          </a:p>
          <a:p>
            <a:pPr marL="457200" lvl="1" indent="0">
              <a:buNone/>
              <a:defRPr/>
            </a:pPr>
            <a:endParaRPr lang="en-US" dirty="0">
              <a:latin typeface="Tahoma"/>
              <a:cs typeface="Tahoma"/>
            </a:endParaRPr>
          </a:p>
          <a:p>
            <a:pPr marL="457200" lvl="1" indent="0">
              <a:buNone/>
              <a:defRPr/>
            </a:pPr>
            <a:r>
              <a:rPr lang="en-US" i="1" dirty="0" smtClean="0">
                <a:latin typeface="Tahoma"/>
                <a:cs typeface="Tahoma"/>
              </a:rPr>
              <a:t>SNAPP Graduate Interns available to assist as well!</a:t>
            </a:r>
          </a:p>
          <a:p>
            <a:pPr marL="457200" lvl="1" indent="0">
              <a:buFont typeface="Times" charset="0"/>
              <a:buNone/>
              <a:defRPr/>
            </a:pPr>
            <a:endParaRPr lang="en-US" dirty="0">
              <a:latin typeface="Tahoma"/>
              <a:cs typeface="Tahoma"/>
            </a:endParaRPr>
          </a:p>
        </p:txBody>
      </p:sp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5172067" y="6145527"/>
            <a:ext cx="33115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i="1" dirty="0" err="1">
                <a:solidFill>
                  <a:srgbClr val="0000FF"/>
                </a:solidFill>
                <a:latin typeface="Arial" charset="0"/>
                <a:cs typeface="Arial" charset="0"/>
              </a:rPr>
              <a:t>help@nceas.ucsb.edu</a:t>
            </a:r>
            <a:endParaRPr lang="en-US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2" descr="Schildhauer_portrait_D1-Sep20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37" y="-6681"/>
            <a:ext cx="142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4530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1 minute each!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Name</a:t>
            </a:r>
          </a:p>
          <a:p>
            <a:pPr lvl="1"/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cientific interests</a:t>
            </a:r>
          </a:p>
          <a:p>
            <a:pPr lvl="1"/>
            <a:r>
              <a:rPr lang="en-US" dirty="0" smtClean="0">
                <a:latin typeface="+mj-lt"/>
              </a:rPr>
              <a:t>Analytical, computational, and informatics skills and interests</a:t>
            </a:r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We’ll get to know</a:t>
            </a:r>
            <a:r>
              <a:rPr lang="en-US" dirty="0" smtClean="0"/>
              <a:t> </a:t>
            </a:r>
            <a:r>
              <a:rPr lang="en-US" dirty="0" smtClean="0">
                <a:latin typeface="+mj-lt"/>
              </a:rPr>
              <a:t>each other better over the next few days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9586"/>
            <a:ext cx="8229600" cy="1143000"/>
          </a:xfrm>
        </p:spPr>
        <p:txBody>
          <a:bodyPr/>
          <a:lstStyle/>
          <a:p>
            <a:r>
              <a:rPr lang="en-US" dirty="0" smtClean="0"/>
              <a:t>Introduction to SNAPP,</a:t>
            </a:r>
            <a:br>
              <a:rPr lang="en-US" dirty="0" smtClean="0"/>
            </a:br>
            <a:r>
              <a:rPr lang="en-US" dirty="0" smtClean="0"/>
              <a:t> from Executive Director, </a:t>
            </a:r>
            <a:br>
              <a:rPr lang="en-US" dirty="0" smtClean="0"/>
            </a:br>
            <a:r>
              <a:rPr lang="en-US" dirty="0" smtClean="0"/>
              <a:t>Craig Groves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81000"/>
            <a:ext cx="8991600" cy="1600200"/>
          </a:xfrm>
        </p:spPr>
        <p:txBody>
          <a:bodyPr/>
          <a:lstStyle/>
          <a:p>
            <a:pPr algn="ctr"/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721879"/>
            <a:ext cx="8229600" cy="3719077"/>
          </a:xfrm>
        </p:spPr>
        <p:txBody>
          <a:bodyPr>
            <a:noAutofit/>
          </a:bodyPr>
          <a:lstStyle/>
          <a:p>
            <a:pPr algn="l"/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+mj-lt"/>
              </a:rPr>
              <a:t>Wireless password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+mj-lt"/>
              </a:rPr>
              <a:t>Bathroom keys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+mj-lt"/>
              </a:rPr>
              <a:t>Snacks, water, coffee &amp; tea in lounge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+mj-lt"/>
              </a:rPr>
              <a:t>Reimbursements: keep receipts!!!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$55 per diem  (two </a:t>
            </a:r>
            <a:r>
              <a:rPr lang="en-US" sz="2800" i="1" dirty="0" smtClean="0">
                <a:solidFill>
                  <a:schemeClr val="tx1"/>
                </a:solidFill>
                <a:latin typeface="+mj-lt"/>
              </a:rPr>
              <a:t>drinks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 max/day)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International visitors: see Ginger about paperwork</a:t>
            </a:r>
          </a:p>
          <a:p>
            <a:pPr algn="l"/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9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41" y="572195"/>
            <a:ext cx="8595895" cy="4641498"/>
          </a:xfrm>
        </p:spPr>
        <p:txBody>
          <a:bodyPr>
            <a:noAutofit/>
          </a:bodyPr>
          <a:lstStyle/>
          <a:p>
            <a:pPr algn="l"/>
            <a:r>
              <a:rPr lang="en-US" sz="4400" b="1" dirty="0" smtClean="0">
                <a:solidFill>
                  <a:schemeClr val="tx1"/>
                </a:solidFill>
                <a:latin typeface="+mj-lt"/>
              </a:rPr>
              <a:t>NCEAS’ History (in brief!)</a:t>
            </a:r>
          </a:p>
          <a:p>
            <a:pPr algn="l"/>
            <a:endParaRPr lang="en-US" sz="2800" b="1" dirty="0" smtClean="0">
              <a:solidFill>
                <a:schemeClr val="tx1"/>
              </a:solidFill>
              <a:latin typeface="+mj-lt"/>
            </a:endParaRPr>
          </a:p>
          <a:p>
            <a:pPr algn="l"/>
            <a:endParaRPr lang="en-US" sz="2800" b="1" dirty="0" smtClean="0">
              <a:solidFill>
                <a:schemeClr val="tx1"/>
              </a:solidFill>
              <a:latin typeface="+mj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founded in 1995 by the National Science Foundation, to support syntheses and analyses </a:t>
            </a:r>
            <a:r>
              <a:rPr lang="en-US" sz="2400" i="1" dirty="0" smtClean="0">
                <a:solidFill>
                  <a:schemeClr val="tx1"/>
                </a:solidFill>
                <a:latin typeface="+mj-lt"/>
              </a:rPr>
              <a:t>of existing ecological data</a:t>
            </a:r>
          </a:p>
          <a:p>
            <a:pPr marL="457200" indent="-457200" algn="l">
              <a:buFont typeface="Arial"/>
              <a:buChar char="•"/>
            </a:pPr>
            <a:r>
              <a:rPr lang="en-US" sz="2400" i="1" dirty="0" smtClean="0">
                <a:solidFill>
                  <a:schemeClr val="tx1"/>
                </a:solidFill>
                <a:latin typeface="+mj-lt"/>
              </a:rPr>
              <a:t>Working Groups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2400" i="1" dirty="0">
                <a:solidFill>
                  <a:schemeClr val="tx1"/>
                </a:solidFill>
                <a:latin typeface="+mj-lt"/>
              </a:rPr>
              <a:t>P</a:t>
            </a:r>
            <a:r>
              <a:rPr lang="en-US" sz="2400" i="1" dirty="0" smtClean="0">
                <a:solidFill>
                  <a:schemeClr val="tx1"/>
                </a:solidFill>
                <a:latin typeface="+mj-lt"/>
              </a:rPr>
              <a:t>ostdoctoral Associates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</a:t>
            </a:r>
            <a:br>
              <a:rPr lang="en-US" sz="2400" dirty="0" smtClean="0">
                <a:solidFill>
                  <a:schemeClr val="tx1"/>
                </a:solidFill>
                <a:latin typeface="+mj-lt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doing integrative ecological analyses</a:t>
            </a:r>
          </a:p>
          <a:p>
            <a:pPr marL="457200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Highly successful: 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dozens of synthesis centers modeled after NCEAS: SESYNC, CESAB,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sDIV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NimBIOS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...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hundreds of highly influential papers and reports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promoted culture of collaborative, interdisciplinary research</a:t>
            </a:r>
          </a:p>
          <a:p>
            <a:pPr marL="457200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Transitioned off of NSF core-funding in 2011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51" y="0"/>
            <a:ext cx="2804617" cy="197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69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384" y="33432"/>
            <a:ext cx="8991600" cy="133015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NCEAS Today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68949" y="1380982"/>
            <a:ext cx="6863347" cy="5236385"/>
          </a:xfrm>
        </p:spPr>
        <p:txBody>
          <a:bodyPr/>
          <a:lstStyle/>
          <a:p>
            <a:pPr marL="457200" indent="-457200" algn="l"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+mj-lt"/>
              </a:rPr>
              <a:t>Synthesis Science Research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: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environmental, ecological, conservation, social, and earth sciences</a:t>
            </a:r>
          </a:p>
          <a:p>
            <a:pPr marL="457200" indent="-457200" algn="l"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+mj-lt"/>
              </a:rPr>
              <a:t>Informatics: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+mj-lt"/>
              </a:rPr>
              <a:t>cyberinfrastructure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and programming support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research and development of new tools/solutions</a:t>
            </a:r>
          </a:p>
          <a:p>
            <a:pPr marL="457200" indent="-457200" algn="l"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+mj-lt"/>
              </a:rPr>
              <a:t> Training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computational and collaboration skills</a:t>
            </a:r>
          </a:p>
        </p:txBody>
      </p:sp>
    </p:spTree>
    <p:extLst>
      <p:ext uri="{BB962C8B-B14F-4D97-AF65-F5344CB8AC3E}">
        <p14:creationId xmlns:p14="http://schemas.microsoft.com/office/powerpoint/2010/main" val="2483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384" y="153744"/>
            <a:ext cx="8991600" cy="133015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NCEAS Today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072" y="1871572"/>
            <a:ext cx="4015879" cy="1296737"/>
          </a:xfrm>
        </p:spPr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Science for Nature</a:t>
            </a:r>
            <a:br>
              <a:rPr lang="en-US" sz="2800" b="1" dirty="0" smtClean="0">
                <a:solidFill>
                  <a:schemeClr val="tx1"/>
                </a:solidFill>
                <a:latin typeface="+mj-lt"/>
              </a:rPr>
            </a:b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and People Partnership- </a:t>
            </a:r>
          </a:p>
          <a:p>
            <a:pPr algn="l">
              <a:lnSpc>
                <a:spcPct val="70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+mj-lt"/>
              </a:rPr>
              <a:t>SNAPP</a:t>
            </a:r>
            <a:endParaRPr lang="en-US" sz="28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snap-mark-full-cmy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99" y="1711494"/>
            <a:ext cx="4271501" cy="12964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1381" y="3401636"/>
            <a:ext cx="7780419" cy="1134981"/>
            <a:chOff x="521381" y="3401636"/>
            <a:chExt cx="7780419" cy="1134981"/>
          </a:xfrm>
        </p:grpSpPr>
        <p:pic>
          <p:nvPicPr>
            <p:cNvPr id="6" name="Picture 5" descr="LTER-NCO square small 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218" y="3401636"/>
              <a:ext cx="1089582" cy="113498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1381" y="3529267"/>
              <a:ext cx="7058516" cy="90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b="1" dirty="0" smtClean="0">
                  <a:latin typeface="+mj-lt"/>
                </a:rPr>
                <a:t>USA’s Long </a:t>
              </a:r>
              <a:r>
                <a:rPr lang="en-US" sz="2800" b="1" dirty="0">
                  <a:latin typeface="+mj-lt"/>
                </a:rPr>
                <a:t>Term </a:t>
              </a:r>
              <a:r>
                <a:rPr lang="en-US" sz="2800" b="1" dirty="0" smtClean="0">
                  <a:latin typeface="+mj-lt"/>
                </a:rPr>
                <a:t>Ecological Research</a:t>
              </a:r>
              <a:endParaRPr lang="en-US" sz="2800" b="1" dirty="0">
                <a:latin typeface="+mj-lt"/>
              </a:endParaRPr>
            </a:p>
            <a:p>
              <a:pPr>
                <a:lnSpc>
                  <a:spcPct val="70000"/>
                </a:lnSpc>
              </a:pPr>
              <a:r>
                <a:rPr lang="en-US" sz="2800" b="1" dirty="0" smtClean="0">
                  <a:latin typeface="+mj-lt"/>
                </a:rPr>
                <a:t>Network’s National Communications Office</a:t>
              </a:r>
              <a:r>
                <a:rPr lang="en-US" b="1" dirty="0"/>
                <a:t>						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28792" y="4925327"/>
            <a:ext cx="3692800" cy="1032710"/>
            <a:chOff x="401070" y="4622860"/>
            <a:chExt cx="3692800" cy="10327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070" y="4622860"/>
              <a:ext cx="1032710" cy="103271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07380" y="4791782"/>
              <a:ext cx="2586490" cy="71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b="1" dirty="0">
                  <a:latin typeface="+mj-lt"/>
                </a:rPr>
                <a:t>NSF’s Arctic </a:t>
              </a:r>
              <a:endParaRPr lang="en-US" sz="2800" b="1" dirty="0" smtClean="0">
                <a:latin typeface="+mj-lt"/>
              </a:endParaRPr>
            </a:p>
            <a:p>
              <a:pPr>
                <a:lnSpc>
                  <a:spcPct val="70000"/>
                </a:lnSpc>
              </a:pPr>
              <a:r>
                <a:rPr lang="en-US" sz="2800" b="1" dirty="0" smtClean="0">
                  <a:latin typeface="+mj-lt"/>
                </a:rPr>
                <a:t>Data Repository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6221" y="4754341"/>
            <a:ext cx="3416320" cy="1652709"/>
            <a:chOff x="4518535" y="4871802"/>
            <a:chExt cx="3416320" cy="1652709"/>
          </a:xfrm>
        </p:grpSpPr>
        <p:sp>
          <p:nvSpPr>
            <p:cNvPr id="9" name="TextBox 8"/>
            <p:cNvSpPr txBox="1"/>
            <p:nvPr/>
          </p:nvSpPr>
          <p:spPr>
            <a:xfrm>
              <a:off x="4518535" y="6109013"/>
              <a:ext cx="34163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b="1" dirty="0">
                  <a:latin typeface="+mj-lt"/>
                </a:rPr>
                <a:t>Ocean Health </a:t>
              </a:r>
              <a:r>
                <a:rPr lang="en-US" sz="2800" b="1" dirty="0" smtClean="0">
                  <a:latin typeface="+mj-lt"/>
                </a:rPr>
                <a:t>Index</a:t>
              </a:r>
              <a:r>
                <a:rPr lang="en-US" b="1" dirty="0"/>
                <a:t>	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 flipV="1">
              <a:off x="4550303" y="4871802"/>
              <a:ext cx="2815694" cy="116678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10421" y="6136123"/>
            <a:ext cx="236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+mj-lt"/>
              </a:rPr>
              <a:t>... and more...</a:t>
            </a:r>
            <a:endParaRPr lang="en-US" sz="2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129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63913"/>
            <a:ext cx="4953000" cy="349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82713"/>
            <a:ext cx="8229600" cy="1941512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1238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b="1" i="1" dirty="0" smtClean="0"/>
              <a:t>Technical Support Services:</a:t>
            </a:r>
            <a:br>
              <a:rPr lang="en-GB" sz="2400" b="1" i="1" dirty="0" smtClean="0"/>
            </a:br>
            <a:r>
              <a:rPr lang="en-GB" sz="2400" b="1" i="1" dirty="0"/>
              <a:t>C</a:t>
            </a:r>
            <a:r>
              <a:rPr lang="en-GB" sz="2400" b="1" i="1" dirty="0" smtClean="0"/>
              <a:t>omputing, Data, Programming/Analysis, and Collaboration</a:t>
            </a:r>
            <a:endParaRPr lang="en-GB" sz="1800" b="1" i="1" dirty="0" smtClean="0"/>
          </a:p>
        </p:txBody>
      </p:sp>
      <p:pic>
        <p:nvPicPr>
          <p:cNvPr id="3076" name="Picture 3" descr="NCEAS_newLogo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04800"/>
            <a:ext cx="81407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7674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11150"/>
            <a:ext cx="5410200" cy="806450"/>
          </a:xfrm>
        </p:spPr>
        <p:txBody>
          <a:bodyPr lIns="0" tIns="0" rIns="0" bIns="0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Technical Support</a:t>
            </a:r>
            <a:r>
              <a:rPr lang="en-GB" dirty="0"/>
              <a:t/>
            </a:r>
            <a:br>
              <a:rPr lang="en-GB" dirty="0"/>
            </a:br>
            <a:endParaRPr lang="en-GB" sz="2400" i="1" dirty="0" smtClean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8022"/>
            <a:ext cx="8456613" cy="449421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ahoma"/>
                <a:cs typeface="Tahoma"/>
              </a:rPr>
              <a:t>On-site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networking &amp; security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printing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accounts and email lists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desktop configuration and technical advice</a:t>
            </a:r>
          </a:p>
          <a:p>
            <a:pPr lvl="1">
              <a:defRPr/>
            </a:pPr>
            <a:r>
              <a:rPr lang="en-US" dirty="0" err="1" smtClean="0">
                <a:latin typeface="Tahoma"/>
                <a:cs typeface="Tahoma"/>
              </a:rPr>
              <a:t>videoteleconferencing</a:t>
            </a:r>
            <a:r>
              <a:rPr lang="en-US" dirty="0" smtClean="0">
                <a:latin typeface="Tahoma"/>
                <a:cs typeface="Tahoma"/>
              </a:rPr>
              <a:t>, remote connections</a:t>
            </a:r>
            <a:endParaRPr lang="en-US" dirty="0">
              <a:latin typeface="Tahoma"/>
              <a:cs typeface="Tahoma"/>
            </a:endParaRP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projector and large monitor use; cabling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server use, shared storage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thumb drives, dongles, </a:t>
            </a:r>
            <a:r>
              <a:rPr lang="en-US" dirty="0" err="1" smtClean="0">
                <a:latin typeface="Tahoma"/>
                <a:cs typeface="Tahoma"/>
              </a:rPr>
              <a:t>etc</a:t>
            </a:r>
            <a:endParaRPr lang="en-US" dirty="0" smtClean="0">
              <a:latin typeface="Tahoma"/>
              <a:cs typeface="Tahoma"/>
            </a:endParaRPr>
          </a:p>
        </p:txBody>
      </p:sp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494635" y="6226974"/>
            <a:ext cx="8569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i="1" dirty="0">
                <a:solidFill>
                  <a:srgbClr val="000000"/>
                </a:solidFill>
                <a:latin typeface="Tahoma"/>
                <a:cs typeface="Tahoma"/>
              </a:rPr>
              <a:t>SELF_HELP: </a:t>
            </a:r>
            <a:r>
              <a:rPr lang="en-US" sz="1800" i="1" dirty="0">
                <a:latin typeface="Tahoma"/>
                <a:cs typeface="Tahoma"/>
                <a:hlinkClick r:id="rId3"/>
              </a:rPr>
              <a:t>http://</a:t>
            </a:r>
            <a:r>
              <a:rPr lang="en-US" sz="1800" i="1" dirty="0" smtClean="0">
                <a:latin typeface="Tahoma"/>
                <a:cs typeface="Tahoma"/>
                <a:hlinkClick r:id="rId3"/>
              </a:rPr>
              <a:t>help.nceas.ucsb.edu</a:t>
            </a:r>
            <a:r>
              <a:rPr lang="en-US" sz="1800" i="1" dirty="0" smtClean="0">
                <a:latin typeface="Tahoma"/>
                <a:cs typeface="Tahoma"/>
              </a:rPr>
              <a:t>	 </a:t>
            </a:r>
            <a:r>
              <a:rPr lang="en-US" sz="1800" i="1" dirty="0" smtClean="0">
                <a:solidFill>
                  <a:schemeClr val="tx1"/>
                </a:solidFill>
                <a:latin typeface="Tahoma"/>
                <a:cs typeface="Tahoma"/>
              </a:rPr>
              <a:t>email --  </a:t>
            </a:r>
            <a:r>
              <a:rPr lang="en-US" sz="1800" i="1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help</a:t>
            </a:r>
            <a:r>
              <a:rPr lang="en-US" sz="1800" i="1" dirty="0" err="1">
                <a:solidFill>
                  <a:srgbClr val="0000FF"/>
                </a:solidFill>
                <a:latin typeface="Arial" charset="0"/>
                <a:cs typeface="Arial" charset="0"/>
              </a:rPr>
              <a:t>@nceas.ucsb.edu</a:t>
            </a:r>
            <a:endParaRPr lang="en-US" sz="1800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7" descr="Brand_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77" y="1117600"/>
            <a:ext cx="195421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11150"/>
            <a:ext cx="13716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4967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32584"/>
            <a:ext cx="5410200" cy="1046440"/>
          </a:xfrm>
        </p:spPr>
        <p:txBody>
          <a:bodyPr lIns="0" tIns="0" rIns="0" bIns="0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Systems Support</a:t>
            </a:r>
            <a:r>
              <a:rPr lang="en-GB" dirty="0"/>
              <a:t/>
            </a:r>
            <a:br>
              <a:rPr lang="en-GB" dirty="0"/>
            </a:br>
            <a:endParaRPr lang="en-GB" sz="2400" i="1" dirty="0" smtClean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831725"/>
            <a:ext cx="8456613" cy="4494212"/>
          </a:xfrm>
        </p:spPr>
        <p:txBody>
          <a:bodyPr/>
          <a:lstStyle/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Linux-based servers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e.g. </a:t>
            </a:r>
            <a:r>
              <a:rPr lang="en-US" i="1" dirty="0" smtClean="0">
                <a:latin typeface="Tahoma"/>
                <a:cs typeface="Tahoma"/>
              </a:rPr>
              <a:t>Aurora</a:t>
            </a:r>
          </a:p>
          <a:p>
            <a:pPr lvl="2">
              <a:defRPr/>
            </a:pPr>
            <a:r>
              <a:rPr lang="en-US" dirty="0" smtClean="0">
                <a:latin typeface="Tahoma"/>
                <a:cs typeface="Tahoma"/>
              </a:rPr>
              <a:t>20 terabytes of storage</a:t>
            </a:r>
          </a:p>
          <a:p>
            <a:pPr lvl="2">
              <a:defRPr/>
            </a:pPr>
            <a:r>
              <a:rPr lang="en-US" dirty="0" smtClean="0">
                <a:latin typeface="Tahoma"/>
                <a:cs typeface="Tahoma"/>
              </a:rPr>
              <a:t>24 Xeon CPU’s</a:t>
            </a:r>
          </a:p>
          <a:p>
            <a:pPr lvl="2">
              <a:defRPr/>
            </a:pPr>
            <a:r>
              <a:rPr lang="en-US" dirty="0" smtClean="0">
                <a:latin typeface="Tahoma"/>
                <a:cs typeface="Tahoma"/>
              </a:rPr>
              <a:t>384 GB memory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run LOTS OF models, analyses at once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execute parallelized code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R, MATLAB, Python, SAS, others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multi-user access; remote access</a:t>
            </a:r>
          </a:p>
        </p:txBody>
      </p:sp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5222875" y="6113463"/>
            <a:ext cx="33115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00FF"/>
                </a:solidFill>
                <a:latin typeface="Arial" charset="0"/>
                <a:cs typeface="Arial" charset="0"/>
              </a:rPr>
              <a:t>help@nceas.ucsb.edu</a:t>
            </a:r>
          </a:p>
        </p:txBody>
      </p:sp>
      <p:pic>
        <p:nvPicPr>
          <p:cNvPr id="11268" name="Picture 1" descr="NCEAS_ComputeServers20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-10656"/>
            <a:ext cx="3175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1368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796758" y="443818"/>
            <a:ext cx="6085305" cy="1046440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 smtClean="0"/>
              <a:t>Analytical/SW Support</a:t>
            </a:r>
            <a:r>
              <a:rPr lang="en-GB" dirty="0"/>
              <a:t/>
            </a:r>
            <a:br>
              <a:rPr lang="en-GB" dirty="0"/>
            </a:br>
            <a:endParaRPr lang="en-GB" sz="2400" i="1" dirty="0" smtClean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ahoma"/>
                <a:cs typeface="Tahoma"/>
              </a:rPr>
              <a:t>Programming and Analysis</a:t>
            </a:r>
            <a:br>
              <a:rPr lang="en-US" dirty="0" smtClean="0">
                <a:latin typeface="Tahoma"/>
                <a:cs typeface="Tahoma"/>
              </a:rPr>
            </a:br>
            <a:endParaRPr lang="en-US" dirty="0" smtClean="0">
              <a:latin typeface="Tahoma"/>
              <a:cs typeface="Tahoma"/>
            </a:endParaRP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Access to scientific software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Expertise in “R”, Python, others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Geospatial analysis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Shared file/document/data access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Assistance with programming</a:t>
            </a:r>
          </a:p>
          <a:p>
            <a:pPr lvl="1">
              <a:defRPr/>
            </a:pPr>
            <a:r>
              <a:rPr lang="en-US" dirty="0" smtClean="0">
                <a:latin typeface="Tahoma"/>
                <a:cs typeface="Tahoma"/>
              </a:rPr>
              <a:t>Executing codes on servers</a:t>
            </a:r>
          </a:p>
          <a:p>
            <a:pPr marL="457200" lvl="1" indent="0">
              <a:buFont typeface="Times" charset="0"/>
              <a:buNone/>
              <a:defRPr/>
            </a:pPr>
            <a:endParaRPr lang="en-US" dirty="0">
              <a:latin typeface="Tahoma"/>
              <a:cs typeface="Tahoma"/>
            </a:endParaRP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4918075" y="6259167"/>
            <a:ext cx="33115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defRPr sz="2400">
                <a:solidFill>
                  <a:schemeClr val="bg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i="1" dirty="0" err="1">
                <a:solidFill>
                  <a:srgbClr val="0000FF"/>
                </a:solidFill>
                <a:latin typeface="Arial" charset="0"/>
                <a:cs typeface="Arial" charset="0"/>
              </a:rPr>
              <a:t>help@nceas.ucsb.edu</a:t>
            </a:r>
            <a:endParaRPr lang="en-US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3" descr="Brun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7" y="0"/>
            <a:ext cx="17002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373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</Words>
  <Application>Microsoft Macintosh PowerPoint</Application>
  <PresentationFormat>On-screen Show (4:3)</PresentationFormat>
  <Paragraphs>97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Welcome to NCEAS! </vt:lpstr>
      <vt:lpstr>Logistics</vt:lpstr>
      <vt:lpstr>PowerPoint Presentation</vt:lpstr>
      <vt:lpstr>NCEAS Today</vt:lpstr>
      <vt:lpstr>NCEAS Today</vt:lpstr>
      <vt:lpstr>  Technical Support Services: Computing, Data, Programming/Analysis, and Collaboration</vt:lpstr>
      <vt:lpstr>Technical Support </vt:lpstr>
      <vt:lpstr>Systems Support </vt:lpstr>
      <vt:lpstr>Analytical/SW Support </vt:lpstr>
      <vt:lpstr>Informatics/Database Support</vt:lpstr>
      <vt:lpstr>Introductions</vt:lpstr>
      <vt:lpstr>Introduction to SNAPP,  from Executive Director,  Craig Groves</vt:lpstr>
      <vt:lpstr>PowerPoint Presentation</vt:lpstr>
    </vt:vector>
  </TitlesOfParts>
  <Company>NCEAS/U.C.S.B.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NCEAS! </dc:title>
  <dc:creator>Mark Schildhauer</dc:creator>
  <cp:lastModifiedBy>Mark Schildhauer</cp:lastModifiedBy>
  <cp:revision>1</cp:revision>
  <dcterms:created xsi:type="dcterms:W3CDTF">2016-06-25T22:12:07Z</dcterms:created>
  <dcterms:modified xsi:type="dcterms:W3CDTF">2016-06-27T04:23:46Z</dcterms:modified>
</cp:coreProperties>
</file>